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Catchy Mager" charset="1" panose="02000506000000020004"/>
      <p:regular r:id="rId14"/>
    </p:embeddedFont>
    <p:embeddedFont>
      <p:font typeface="Montserrat" charset="1" panose="00000500000000000000"/>
      <p:regular r:id="rId15"/>
    </p:embeddedFont>
    <p:embeddedFont>
      <p:font typeface="Open Sans" charset="1" panose="020B0606030504020204"/>
      <p:regular r:id="rId16"/>
    </p:embeddedFont>
    <p:embeddedFont>
      <p:font typeface="Montserrat Bold Italics" charset="1" panose="000008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png>
</file>

<file path=ppt/media/image2.png>
</file>

<file path=ppt/media/image3.sv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6097274" y="-389498"/>
            <a:ext cx="4579223" cy="16773772"/>
            <a:chOff x="0" y="0"/>
            <a:chExt cx="3829273" cy="140266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29273" cy="14026691"/>
            </a:xfrm>
            <a:custGeom>
              <a:avLst/>
              <a:gdLst/>
              <a:ahLst/>
              <a:cxnLst/>
              <a:rect r="r" b="b" t="t" l="l"/>
              <a:pathLst>
                <a:path h="14026691" w="3829273">
                  <a:moveTo>
                    <a:pt x="3829273" y="0"/>
                  </a:moveTo>
                  <a:lnTo>
                    <a:pt x="3829273" y="14026691"/>
                  </a:lnTo>
                  <a:lnTo>
                    <a:pt x="0" y="14026691"/>
                  </a:lnTo>
                  <a:lnTo>
                    <a:pt x="0" y="9793436"/>
                  </a:lnTo>
                  <a:cubicBezTo>
                    <a:pt x="0" y="4384744"/>
                    <a:pt x="1714453" y="0"/>
                    <a:pt x="3829273" y="0"/>
                  </a:cubicBezTo>
                  <a:close/>
                </a:path>
              </a:pathLst>
            </a:custGeom>
            <a:blipFill>
              <a:blip r:embed="rId2"/>
              <a:stretch>
                <a:fillRect l="-194201" t="0" r="-194201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0" y="1148986"/>
            <a:ext cx="18288000" cy="215264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400"/>
              </a:lnSpc>
            </a:pPr>
            <a:r>
              <a:rPr lang="en-US" sz="12000" spc="1008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AUTOMATED QUEUE</a:t>
            </a:r>
          </a:p>
        </p:txBody>
      </p:sp>
      <p:sp>
        <p:nvSpPr>
          <p:cNvPr name="AutoShape 5" id="5"/>
          <p:cNvSpPr/>
          <p:nvPr/>
        </p:nvSpPr>
        <p:spPr>
          <a:xfrm flipV="true">
            <a:off x="1891413" y="1463311"/>
            <a:ext cx="14505175" cy="9525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16389236" y="4199861"/>
            <a:ext cx="3797528" cy="3797528"/>
          </a:xfrm>
          <a:custGeom>
            <a:avLst/>
            <a:gdLst/>
            <a:ahLst/>
            <a:cxnLst/>
            <a:rect r="r" b="b" t="t" l="l"/>
            <a:pathLst>
              <a:path h="3797528" w="3797528">
                <a:moveTo>
                  <a:pt x="0" y="0"/>
                </a:moveTo>
                <a:lnTo>
                  <a:pt x="3797528" y="0"/>
                </a:lnTo>
                <a:lnTo>
                  <a:pt x="3797528" y="3797527"/>
                </a:lnTo>
                <a:lnTo>
                  <a:pt x="0" y="37975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78259" y="2492687"/>
            <a:ext cx="7753190" cy="1422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99"/>
              </a:lnSpc>
            </a:pPr>
            <a:r>
              <a:rPr lang="en-US" sz="7999" spc="671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PROBLEM</a:t>
            </a:r>
          </a:p>
        </p:txBody>
      </p:sp>
      <p:sp>
        <p:nvSpPr>
          <p:cNvPr name="AutoShape 3" id="3"/>
          <p:cNvSpPr/>
          <p:nvPr/>
        </p:nvSpPr>
        <p:spPr>
          <a:xfrm flipV="true">
            <a:off x="1978266" y="3915088"/>
            <a:ext cx="5652146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13174244" y="0"/>
            <a:ext cx="10227512" cy="10227512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blipFill>
              <a:blip r:embed="rId2"/>
              <a:stretch>
                <a:fillRect l="-16666" t="0" r="-16666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728392" y="2055024"/>
            <a:ext cx="5489265" cy="6473752"/>
          </a:xfrm>
          <a:custGeom>
            <a:avLst/>
            <a:gdLst/>
            <a:ahLst/>
            <a:cxnLst/>
            <a:rect r="r" b="b" t="t" l="l"/>
            <a:pathLst>
              <a:path h="6473752" w="5489265">
                <a:moveTo>
                  <a:pt x="0" y="0"/>
                </a:moveTo>
                <a:lnTo>
                  <a:pt x="5489264" y="0"/>
                </a:lnTo>
                <a:lnTo>
                  <a:pt x="5489264" y="6473752"/>
                </a:lnTo>
                <a:lnTo>
                  <a:pt x="0" y="64737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698587"/>
            <a:ext cx="7533641" cy="42779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 the face of catastrophes, hospitals, specifically those in Pakistan, face a large influx of people looking to get medical help. </a:t>
            </a:r>
          </a:p>
          <a:p>
            <a:pPr algn="l">
              <a:lnSpc>
                <a:spcPts val="3079"/>
              </a:lnSpc>
            </a:pP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Staff usually isn’t ready to deal with such masses, so queue management faces problems and overall service becomes slow.</a:t>
            </a:r>
          </a:p>
          <a:p>
            <a:pPr algn="l">
              <a:lnSpc>
                <a:spcPts val="3079"/>
              </a:lnSpc>
            </a:pPr>
          </a:p>
          <a:p>
            <a:pPr algn="l" marL="474979" indent="-237490" lvl="1">
              <a:lnSpc>
                <a:spcPts val="3079"/>
              </a:lnSpc>
              <a:buFont typeface="Arial"/>
              <a:buChar char="•"/>
            </a:pPr>
            <a:r>
              <a:rPr lang="en-US" sz="21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This leads to poor patient experience, delays in treatment, and, as a result, a risk of infections or wounds worsening into more serious injuries.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11499927" y="-1133281"/>
            <a:ext cx="5654792" cy="7921353"/>
            <a:chOff x="0" y="0"/>
            <a:chExt cx="3791501" cy="531121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791501" cy="5311216"/>
            </a:xfrm>
            <a:custGeom>
              <a:avLst/>
              <a:gdLst/>
              <a:ahLst/>
              <a:cxnLst/>
              <a:rect r="r" b="b" t="t" l="l"/>
              <a:pathLst>
                <a:path h="5311216" w="3791501">
                  <a:moveTo>
                    <a:pt x="3791501" y="0"/>
                  </a:moveTo>
                  <a:lnTo>
                    <a:pt x="3791501" y="5311216"/>
                  </a:lnTo>
                  <a:lnTo>
                    <a:pt x="0" y="5311216"/>
                  </a:lnTo>
                  <a:lnTo>
                    <a:pt x="0" y="3708291"/>
                  </a:lnTo>
                  <a:cubicBezTo>
                    <a:pt x="0" y="1660286"/>
                    <a:pt x="1697541" y="0"/>
                    <a:pt x="3791501" y="0"/>
                  </a:cubicBezTo>
                  <a:close/>
                </a:path>
              </a:pathLst>
            </a:custGeom>
            <a:blipFill>
              <a:blip r:embed="rId2"/>
              <a:stretch>
                <a:fillRect l="-55127" t="0" r="-55127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496364" y="1910502"/>
            <a:ext cx="7753190" cy="1422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99"/>
              </a:lnSpc>
            </a:pPr>
            <a:r>
              <a:rPr lang="en-US" sz="7999" spc="671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SOLUTION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-552192" y="3904404"/>
            <a:ext cx="10307456" cy="1489890"/>
            <a:chOff x="0" y="0"/>
            <a:chExt cx="3693959" cy="53394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93959" cy="533943"/>
            </a:xfrm>
            <a:custGeom>
              <a:avLst/>
              <a:gdLst/>
              <a:ahLst/>
              <a:cxnLst/>
              <a:rect r="r" b="b" t="t" l="l"/>
              <a:pathLst>
                <a:path h="533943" w="3693959">
                  <a:moveTo>
                    <a:pt x="0" y="0"/>
                  </a:moveTo>
                  <a:lnTo>
                    <a:pt x="3693959" y="0"/>
                  </a:lnTo>
                  <a:lnTo>
                    <a:pt x="3693959" y="533943"/>
                  </a:lnTo>
                  <a:lnTo>
                    <a:pt x="0" y="533943"/>
                  </a:lnTo>
                  <a:close/>
                </a:path>
              </a:pathLst>
            </a:custGeom>
            <a:solidFill>
              <a:srgbClr val="95AEAE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693959" cy="5720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2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552198" y="5626243"/>
            <a:ext cx="10307456" cy="1489890"/>
            <a:chOff x="0" y="0"/>
            <a:chExt cx="3693959" cy="53394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93959" cy="533943"/>
            </a:xfrm>
            <a:custGeom>
              <a:avLst/>
              <a:gdLst/>
              <a:ahLst/>
              <a:cxnLst/>
              <a:rect r="r" b="b" t="t" l="l"/>
              <a:pathLst>
                <a:path h="533943" w="3693959">
                  <a:moveTo>
                    <a:pt x="0" y="0"/>
                  </a:moveTo>
                  <a:lnTo>
                    <a:pt x="3693959" y="0"/>
                  </a:lnTo>
                  <a:lnTo>
                    <a:pt x="3693959" y="533943"/>
                  </a:lnTo>
                  <a:lnTo>
                    <a:pt x="0" y="533943"/>
                  </a:lnTo>
                  <a:close/>
                </a:path>
              </a:pathLst>
            </a:custGeom>
            <a:solidFill>
              <a:srgbClr val="677075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693959" cy="5720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2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-552192" y="7346195"/>
            <a:ext cx="10307456" cy="1489890"/>
            <a:chOff x="0" y="0"/>
            <a:chExt cx="3693959" cy="533943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93959" cy="533943"/>
            </a:xfrm>
            <a:custGeom>
              <a:avLst/>
              <a:gdLst/>
              <a:ahLst/>
              <a:cxnLst/>
              <a:rect r="r" b="b" t="t" l="l"/>
              <a:pathLst>
                <a:path h="533943" w="3693959">
                  <a:moveTo>
                    <a:pt x="0" y="0"/>
                  </a:moveTo>
                  <a:lnTo>
                    <a:pt x="3693959" y="0"/>
                  </a:lnTo>
                  <a:lnTo>
                    <a:pt x="3693959" y="533943"/>
                  </a:lnTo>
                  <a:lnTo>
                    <a:pt x="0" y="533943"/>
                  </a:lnTo>
                  <a:close/>
                </a:path>
              </a:pathLst>
            </a:custGeom>
            <a:solidFill>
              <a:srgbClr val="504D49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3693959" cy="5720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2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583617" y="4109268"/>
            <a:ext cx="8560383" cy="1089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6"/>
              </a:lnSpc>
            </a:pPr>
            <a:r>
              <a:rPr lang="en-US" sz="2097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We look to develop an automated ER management system that automatically deals and orders queues depending on the injury severity of the person.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83617" y="5801602"/>
            <a:ext cx="8560383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system will assign tokens, display queue status, and provide real-time queue updates and will call patients to see the doctor automatically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12393041" y="7768410"/>
            <a:ext cx="4866259" cy="4866259"/>
          </a:xfrm>
          <a:custGeom>
            <a:avLst/>
            <a:gdLst/>
            <a:ahLst/>
            <a:cxnLst/>
            <a:rect r="r" b="b" t="t" l="l"/>
            <a:pathLst>
              <a:path h="4866259" w="4866259">
                <a:moveTo>
                  <a:pt x="0" y="0"/>
                </a:moveTo>
                <a:lnTo>
                  <a:pt x="4866259" y="0"/>
                </a:lnTo>
                <a:lnTo>
                  <a:pt x="4866259" y="4866258"/>
                </a:lnTo>
                <a:lnTo>
                  <a:pt x="0" y="48662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7" id="17"/>
          <p:cNvSpPr txBox="true"/>
          <p:nvPr/>
        </p:nvSpPr>
        <p:spPr>
          <a:xfrm rot="0">
            <a:off x="583617" y="7525709"/>
            <a:ext cx="8820547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This will, inevitably, improve the overall patient experience, aid hospital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efficiency and also, for private medical institutions, maximize profits</a:t>
            </a:r>
          </a:p>
        </p:txBody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144000" y="1365646"/>
            <a:ext cx="7753190" cy="14224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599"/>
              </a:lnSpc>
            </a:pPr>
            <a:r>
              <a:rPr lang="en-US" sz="7999" spc="671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OBJECTIVES</a:t>
            </a:r>
          </a:p>
        </p:txBody>
      </p:sp>
      <p:sp>
        <p:nvSpPr>
          <p:cNvPr name="AutoShape 3" id="3"/>
          <p:cNvSpPr/>
          <p:nvPr/>
        </p:nvSpPr>
        <p:spPr>
          <a:xfrm>
            <a:off x="9144006" y="2788047"/>
            <a:ext cx="3876589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/>
          <p:nvPr/>
        </p:nvGrpSpPr>
        <p:grpSpPr>
          <a:xfrm rot="0">
            <a:off x="9144011" y="3315933"/>
            <a:ext cx="7537134" cy="1630125"/>
            <a:chOff x="0" y="0"/>
            <a:chExt cx="2701139" cy="5842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701139" cy="584200"/>
            </a:xfrm>
            <a:custGeom>
              <a:avLst/>
              <a:gdLst/>
              <a:ahLst/>
              <a:cxnLst/>
              <a:rect r="r" b="b" t="t" l="l"/>
              <a:pathLst>
                <a:path h="584200" w="2701139">
                  <a:moveTo>
                    <a:pt x="0" y="0"/>
                  </a:moveTo>
                  <a:lnTo>
                    <a:pt x="2701139" y="0"/>
                  </a:lnTo>
                  <a:lnTo>
                    <a:pt x="2701139" y="584200"/>
                  </a:lnTo>
                  <a:lnTo>
                    <a:pt x="0" y="584200"/>
                  </a:lnTo>
                  <a:close/>
                </a:path>
              </a:pathLst>
            </a:custGeom>
            <a:solidFill>
              <a:srgbClr val="504D49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2701139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2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9144006" y="5199839"/>
            <a:ext cx="7537134" cy="1630125"/>
            <a:chOff x="0" y="0"/>
            <a:chExt cx="2701139" cy="5842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701139" cy="584200"/>
            </a:xfrm>
            <a:custGeom>
              <a:avLst/>
              <a:gdLst/>
              <a:ahLst/>
              <a:cxnLst/>
              <a:rect r="r" b="b" t="t" l="l"/>
              <a:pathLst>
                <a:path h="584200" w="2701139">
                  <a:moveTo>
                    <a:pt x="0" y="0"/>
                  </a:moveTo>
                  <a:lnTo>
                    <a:pt x="2701139" y="0"/>
                  </a:lnTo>
                  <a:lnTo>
                    <a:pt x="2701139" y="584200"/>
                  </a:lnTo>
                  <a:lnTo>
                    <a:pt x="0" y="584200"/>
                  </a:lnTo>
                  <a:close/>
                </a:path>
              </a:pathLst>
            </a:custGeom>
            <a:solidFill>
              <a:srgbClr val="677075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2701139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2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144011" y="7081679"/>
            <a:ext cx="7537134" cy="1630125"/>
            <a:chOff x="0" y="0"/>
            <a:chExt cx="2701139" cy="5842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701139" cy="584200"/>
            </a:xfrm>
            <a:custGeom>
              <a:avLst/>
              <a:gdLst/>
              <a:ahLst/>
              <a:cxnLst/>
              <a:rect r="r" b="b" t="t" l="l"/>
              <a:pathLst>
                <a:path h="584200" w="2701139">
                  <a:moveTo>
                    <a:pt x="0" y="0"/>
                  </a:moveTo>
                  <a:lnTo>
                    <a:pt x="2701139" y="0"/>
                  </a:lnTo>
                  <a:lnTo>
                    <a:pt x="2701139" y="584200"/>
                  </a:lnTo>
                  <a:lnTo>
                    <a:pt x="0" y="584200"/>
                  </a:lnTo>
                  <a:close/>
                </a:path>
              </a:pathLst>
            </a:custGeom>
            <a:solidFill>
              <a:srgbClr val="95AEAE"/>
            </a:solidFill>
            <a:ln w="19050" cap="sq">
              <a:solidFill>
                <a:srgbClr val="FFFFFF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2701139" cy="622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2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9996479" y="3589658"/>
            <a:ext cx="6048232" cy="104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look to come up with a solution to reduce long wating lines and a token system based solely on the severity of a person’s injuries.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996479" y="5296319"/>
            <a:ext cx="6048232" cy="139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want to automate the token calling system, reducing manual labor for staff/reception members who are already preoccupied with incoming patients.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996479" y="7179192"/>
            <a:ext cx="6048232" cy="1397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Through this, we look not only to aid hospital staff and doctors, but also to improve the overall patient’s experience in the face of catastrophe.</a:t>
            </a:r>
          </a:p>
        </p:txBody>
      </p:sp>
      <p:grpSp>
        <p:nvGrpSpPr>
          <p:cNvPr name="Group 16" id="16"/>
          <p:cNvGrpSpPr/>
          <p:nvPr/>
        </p:nvGrpSpPr>
        <p:grpSpPr>
          <a:xfrm rot="-10800000">
            <a:off x="0" y="0"/>
            <a:ext cx="6674571" cy="9349882"/>
            <a:chOff x="0" y="0"/>
            <a:chExt cx="3791501" cy="5311216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791501" cy="5311216"/>
            </a:xfrm>
            <a:custGeom>
              <a:avLst/>
              <a:gdLst/>
              <a:ahLst/>
              <a:cxnLst/>
              <a:rect r="r" b="b" t="t" l="l"/>
              <a:pathLst>
                <a:path h="5311216" w="3791501">
                  <a:moveTo>
                    <a:pt x="3791501" y="0"/>
                  </a:moveTo>
                  <a:lnTo>
                    <a:pt x="3791501" y="5311216"/>
                  </a:lnTo>
                  <a:lnTo>
                    <a:pt x="0" y="5311216"/>
                  </a:lnTo>
                  <a:lnTo>
                    <a:pt x="0" y="3708291"/>
                  </a:lnTo>
                  <a:cubicBezTo>
                    <a:pt x="0" y="1660286"/>
                    <a:pt x="1697541" y="0"/>
                    <a:pt x="3791501" y="0"/>
                  </a:cubicBezTo>
                  <a:close/>
                </a:path>
              </a:pathLst>
            </a:custGeom>
            <a:blipFill>
              <a:blip r:embed="rId2"/>
              <a:stretch>
                <a:fillRect l="-55127" t="0" r="-55127" b="0"/>
              </a:stretch>
            </a:blipFill>
          </p:spPr>
        </p:sp>
      </p:grpSp>
      <p:sp>
        <p:nvSpPr>
          <p:cNvPr name="Freeform 18" id="18"/>
          <p:cNvSpPr/>
          <p:nvPr/>
        </p:nvSpPr>
        <p:spPr>
          <a:xfrm flipH="false" flipV="false" rot="0">
            <a:off x="2088169" y="6421798"/>
            <a:ext cx="4866259" cy="4866259"/>
          </a:xfrm>
          <a:custGeom>
            <a:avLst/>
            <a:gdLst/>
            <a:ahLst/>
            <a:cxnLst/>
            <a:rect r="r" b="b" t="t" l="l"/>
            <a:pathLst>
              <a:path h="4866259" w="4866259">
                <a:moveTo>
                  <a:pt x="0" y="0"/>
                </a:moveTo>
                <a:lnTo>
                  <a:pt x="4866259" y="0"/>
                </a:lnTo>
                <a:lnTo>
                  <a:pt x="4866259" y="4866258"/>
                </a:lnTo>
                <a:lnTo>
                  <a:pt x="0" y="48662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93811" y="1028700"/>
            <a:ext cx="5100377" cy="8229600"/>
            <a:chOff x="0" y="0"/>
            <a:chExt cx="561659" cy="9062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1659" cy="906253"/>
            </a:xfrm>
            <a:custGeom>
              <a:avLst/>
              <a:gdLst/>
              <a:ahLst/>
              <a:cxnLst/>
              <a:rect r="r" b="b" t="t" l="l"/>
              <a:pathLst>
                <a:path h="906253" w="561659">
                  <a:moveTo>
                    <a:pt x="0" y="0"/>
                  </a:moveTo>
                  <a:lnTo>
                    <a:pt x="561659" y="0"/>
                  </a:lnTo>
                  <a:lnTo>
                    <a:pt x="561659" y="906253"/>
                  </a:lnTo>
                  <a:lnTo>
                    <a:pt x="0" y="906253"/>
                  </a:lnTo>
                  <a:close/>
                </a:path>
              </a:pathLst>
            </a:custGeom>
            <a:blipFill>
              <a:blip r:embed="rId2"/>
              <a:stretch>
                <a:fillRect l="-57568" t="0" r="-57568" b="0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385488" y="8049302"/>
            <a:ext cx="3144544" cy="3144544"/>
          </a:xfrm>
          <a:custGeom>
            <a:avLst/>
            <a:gdLst/>
            <a:ahLst/>
            <a:cxnLst/>
            <a:rect r="r" b="b" t="t" l="l"/>
            <a:pathLst>
              <a:path h="3144544" w="3144544">
                <a:moveTo>
                  <a:pt x="0" y="0"/>
                </a:moveTo>
                <a:lnTo>
                  <a:pt x="3144544" y="0"/>
                </a:lnTo>
                <a:lnTo>
                  <a:pt x="3144544" y="3144544"/>
                </a:lnTo>
                <a:lnTo>
                  <a:pt x="0" y="31445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114756" y="-1814039"/>
            <a:ext cx="3144544" cy="3144544"/>
          </a:xfrm>
          <a:custGeom>
            <a:avLst/>
            <a:gdLst/>
            <a:ahLst/>
            <a:cxnLst/>
            <a:rect r="r" b="b" t="t" l="l"/>
            <a:pathLst>
              <a:path h="3144544" w="3144544">
                <a:moveTo>
                  <a:pt x="0" y="0"/>
                </a:moveTo>
                <a:lnTo>
                  <a:pt x="3144544" y="0"/>
                </a:lnTo>
                <a:lnTo>
                  <a:pt x="3144544" y="3144544"/>
                </a:lnTo>
                <a:lnTo>
                  <a:pt x="0" y="31445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593811" y="1028700"/>
            <a:ext cx="5100377" cy="8229600"/>
          </a:xfrm>
          <a:custGeom>
            <a:avLst/>
            <a:gdLst/>
            <a:ahLst/>
            <a:cxnLst/>
            <a:rect r="r" b="b" t="t" l="l"/>
            <a:pathLst>
              <a:path h="8229600" w="5100377">
                <a:moveTo>
                  <a:pt x="0" y="0"/>
                </a:moveTo>
                <a:lnTo>
                  <a:pt x="5100378" y="0"/>
                </a:lnTo>
                <a:lnTo>
                  <a:pt x="51003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11976" r="0" b="-11976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385488" y="1814612"/>
            <a:ext cx="5208324" cy="2110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39"/>
              </a:lnSpc>
            </a:pPr>
            <a:r>
              <a:rPr lang="en-US" sz="5820" spc="488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CORE FEATURES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409423" y="3162420"/>
            <a:ext cx="4849877" cy="15328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9"/>
              </a:lnSpc>
            </a:pPr>
            <a:r>
              <a:rPr lang="en-US" sz="4220" spc="354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ADVANCED FEATURES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409423" y="5017552"/>
            <a:ext cx="4327256" cy="26568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Option to switch between Emergency Mode and Regular Mode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Time Progression Simulation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Consultation Duration Depending on severity and mode of operation</a:t>
            </a:r>
          </a:p>
          <a:p>
            <a:pPr algn="l" marL="410211" indent="-205106" lvl="1">
              <a:lnSpc>
                <a:spcPts val="2660"/>
              </a:lnSpc>
              <a:buFont typeface="Arial"/>
              <a:buChar char="•"/>
            </a:pPr>
            <a:r>
              <a:rPr lang="en-US" sz="19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Realistic call messages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08261" y="4517489"/>
            <a:ext cx="3449200" cy="2323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10208" indent="-205104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 Dynamic Patient Arrival</a:t>
            </a:r>
          </a:p>
          <a:p>
            <a:pPr algn="l" marL="410208" indent="-205104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Emergency Mode</a:t>
            </a:r>
          </a:p>
          <a:p>
            <a:pPr algn="l" marL="410208" indent="-205104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Severity Score 1-50</a:t>
            </a:r>
          </a:p>
          <a:p>
            <a:pPr algn="l" marL="410208" indent="-205104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Severity - Based Waiting</a:t>
            </a:r>
          </a:p>
          <a:p>
            <a:pPr algn="l" marL="410208" indent="-205104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Detailed Queue Display</a:t>
            </a:r>
          </a:p>
          <a:p>
            <a:pPr algn="l" marL="410208" indent="-205104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Average Wait Time Report</a:t>
            </a:r>
          </a:p>
          <a:p>
            <a:pPr algn="l" marL="410208" indent="-205104" lvl="1">
              <a:lnSpc>
                <a:spcPts val="2659"/>
              </a:lnSpc>
              <a:buFont typeface="Arial"/>
              <a:buChar char="•"/>
            </a:pPr>
            <a:r>
              <a:rPr lang="en-US" sz="18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Patient Served Count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721288" y="4316906"/>
            <a:ext cx="14845424" cy="4682709"/>
            <a:chOff x="0" y="0"/>
            <a:chExt cx="1634795" cy="51566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34795" cy="515665"/>
            </a:xfrm>
            <a:custGeom>
              <a:avLst/>
              <a:gdLst/>
              <a:ahLst/>
              <a:cxnLst/>
              <a:rect r="r" b="b" t="t" l="l"/>
              <a:pathLst>
                <a:path h="515665" w="1634795">
                  <a:moveTo>
                    <a:pt x="0" y="0"/>
                  </a:moveTo>
                  <a:lnTo>
                    <a:pt x="1634795" y="0"/>
                  </a:lnTo>
                  <a:lnTo>
                    <a:pt x="1634795" y="515665"/>
                  </a:lnTo>
                  <a:lnTo>
                    <a:pt x="0" y="515665"/>
                  </a:lnTo>
                  <a:close/>
                </a:path>
              </a:pathLst>
            </a:custGeom>
            <a:blipFill>
              <a:blip r:embed="rId2"/>
              <a:stretch>
                <a:fillRect l="0" t="-68092" r="0" b="-68092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4104262" y="1287385"/>
            <a:ext cx="2462450" cy="2462450"/>
          </a:xfrm>
          <a:custGeom>
            <a:avLst/>
            <a:gdLst/>
            <a:ahLst/>
            <a:cxnLst/>
            <a:rect r="r" b="b" t="t" l="l"/>
            <a:pathLst>
              <a:path h="2462450" w="2462450">
                <a:moveTo>
                  <a:pt x="0" y="0"/>
                </a:moveTo>
                <a:lnTo>
                  <a:pt x="2462450" y="0"/>
                </a:lnTo>
                <a:lnTo>
                  <a:pt x="2462450" y="2462450"/>
                </a:lnTo>
                <a:lnTo>
                  <a:pt x="0" y="246245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721288" y="4316906"/>
            <a:ext cx="14845424" cy="4682709"/>
          </a:xfrm>
          <a:custGeom>
            <a:avLst/>
            <a:gdLst/>
            <a:ahLst/>
            <a:cxnLst/>
            <a:rect r="r" b="b" t="t" l="l"/>
            <a:pathLst>
              <a:path h="4682709" w="14845424">
                <a:moveTo>
                  <a:pt x="0" y="0"/>
                </a:moveTo>
                <a:lnTo>
                  <a:pt x="14845424" y="0"/>
                </a:lnTo>
                <a:lnTo>
                  <a:pt x="14845424" y="4682709"/>
                </a:lnTo>
                <a:lnTo>
                  <a:pt x="0" y="46827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66159" r="0" b="-1334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721288" y="1194417"/>
            <a:ext cx="11793630" cy="10439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39"/>
              </a:lnSpc>
            </a:pPr>
            <a:r>
              <a:rPr lang="en-US" sz="5820" spc="488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USER INTERFACE FEATURES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21288" y="2480510"/>
            <a:ext cx="6974366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88618" indent="-194309" lvl="1">
              <a:lnSpc>
                <a:spcPts val="2519"/>
              </a:lnSpc>
              <a:buFont typeface="Arial"/>
              <a:buChar char="•"/>
            </a:pPr>
            <a:r>
              <a:rPr lang="en-US" sz="17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Simple Clear Menus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927777" y="3008968"/>
            <a:ext cx="3977283" cy="33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10208" indent="-205104" lvl="1">
              <a:lnSpc>
                <a:spcPts val="2754"/>
              </a:lnSpc>
              <a:buFont typeface="Arial"/>
              <a:buChar char="•"/>
            </a:pPr>
            <a:r>
              <a:rPr lang="en-US" sz="1899" spc="15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Continuous Program Loops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635055" y="3560922"/>
            <a:ext cx="4956473" cy="330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410208" indent="-205104" lvl="1">
              <a:lnSpc>
                <a:spcPts val="2754"/>
              </a:lnSpc>
              <a:buFont typeface="Arial"/>
              <a:buChar char="•"/>
            </a:pPr>
            <a:r>
              <a:rPr lang="en-US" sz="1899" spc="15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Error Handling for Invalid Inputs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593811" y="1028700"/>
            <a:ext cx="5100377" cy="8229600"/>
            <a:chOff x="0" y="0"/>
            <a:chExt cx="561659" cy="9062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61659" cy="906253"/>
            </a:xfrm>
            <a:custGeom>
              <a:avLst/>
              <a:gdLst/>
              <a:ahLst/>
              <a:cxnLst/>
              <a:rect r="r" b="b" t="t" l="l"/>
              <a:pathLst>
                <a:path h="906253" w="561659">
                  <a:moveTo>
                    <a:pt x="0" y="0"/>
                  </a:moveTo>
                  <a:lnTo>
                    <a:pt x="561659" y="0"/>
                  </a:lnTo>
                  <a:lnTo>
                    <a:pt x="561659" y="906253"/>
                  </a:lnTo>
                  <a:lnTo>
                    <a:pt x="0" y="906253"/>
                  </a:lnTo>
                  <a:close/>
                </a:path>
              </a:pathLst>
            </a:custGeom>
            <a:blipFill>
              <a:blip r:embed="rId2"/>
              <a:stretch>
                <a:fillRect l="-93424" t="0" r="-93424" b="0"/>
              </a:stretch>
            </a:blipFill>
            <a:ln w="19050" cap="sq">
              <a:solidFill>
                <a:srgbClr val="FFFFFF"/>
              </a:solidFill>
              <a:prstDash val="solid"/>
              <a:miter/>
            </a:ln>
          </p:spPr>
        </p:sp>
      </p:grpSp>
      <p:sp>
        <p:nvSpPr>
          <p:cNvPr name="TextBox 4" id="4"/>
          <p:cNvSpPr txBox="true"/>
          <p:nvPr/>
        </p:nvSpPr>
        <p:spPr>
          <a:xfrm rot="0">
            <a:off x="12612192" y="3279625"/>
            <a:ext cx="3847226" cy="4070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b="true" sz="2099" i="true">
                <a:solidFill>
                  <a:srgbClr val="FFFF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Progress Documenter:</a:t>
            </a:r>
          </a:p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Will be responsible for completing the Readme files, deliverables., and will explain how each component  works.</a:t>
            </a:r>
          </a:p>
          <a:p>
            <a:pPr algn="l">
              <a:lnSpc>
                <a:spcPts val="2939"/>
              </a:lnSpc>
            </a:pPr>
          </a:p>
          <a:p>
            <a:pPr algn="l" marL="453387" indent="-226693" lvl="1">
              <a:lnSpc>
                <a:spcPts val="2939"/>
              </a:lnSpc>
              <a:buFont typeface="Arial"/>
              <a:buChar char="•"/>
            </a:pPr>
            <a:r>
              <a:rPr lang="en-US" b="true" sz="2099" i="true">
                <a:solidFill>
                  <a:srgbClr val="FFFF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Code Tester:</a:t>
            </a:r>
          </a:p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Will test the code after each update made by the programmer.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444868"/>
            <a:ext cx="5159417" cy="2110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39"/>
              </a:lnSpc>
            </a:pPr>
            <a:r>
              <a:rPr lang="en-US" sz="5820" spc="488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SHAHMEER’S ROLES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4535805" y="6890294"/>
            <a:ext cx="4445771" cy="4445771"/>
          </a:xfrm>
          <a:custGeom>
            <a:avLst/>
            <a:gdLst/>
            <a:ahLst/>
            <a:cxnLst/>
            <a:rect r="r" b="b" t="t" l="l"/>
            <a:pathLst>
              <a:path h="4445771" w="4445771">
                <a:moveTo>
                  <a:pt x="0" y="0"/>
                </a:moveTo>
                <a:lnTo>
                  <a:pt x="4445771" y="0"/>
                </a:lnTo>
                <a:lnTo>
                  <a:pt x="4445771" y="4445770"/>
                </a:lnTo>
                <a:lnTo>
                  <a:pt x="0" y="444577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572272" y="536563"/>
            <a:ext cx="3144544" cy="3144544"/>
          </a:xfrm>
          <a:custGeom>
            <a:avLst/>
            <a:gdLst/>
            <a:ahLst/>
            <a:cxnLst/>
            <a:rect r="r" b="b" t="t" l="l"/>
            <a:pathLst>
              <a:path h="3144544" w="3144544">
                <a:moveTo>
                  <a:pt x="0" y="0"/>
                </a:moveTo>
                <a:lnTo>
                  <a:pt x="3144544" y="0"/>
                </a:lnTo>
                <a:lnTo>
                  <a:pt x="3144544" y="3144544"/>
                </a:lnTo>
                <a:lnTo>
                  <a:pt x="0" y="314454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6593811" y="1028700"/>
            <a:ext cx="5100377" cy="8229600"/>
          </a:xfrm>
          <a:custGeom>
            <a:avLst/>
            <a:gdLst/>
            <a:ahLst/>
            <a:cxnLst/>
            <a:rect r="r" b="b" t="t" l="l"/>
            <a:pathLst>
              <a:path h="8229600" w="5100377">
                <a:moveTo>
                  <a:pt x="0" y="0"/>
                </a:moveTo>
                <a:lnTo>
                  <a:pt x="5100378" y="0"/>
                </a:lnTo>
                <a:lnTo>
                  <a:pt x="510037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-5089" r="0" b="-5089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2612192" y="972512"/>
            <a:ext cx="4494748" cy="2110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39"/>
              </a:lnSpc>
            </a:pPr>
            <a:r>
              <a:rPr lang="en-US" sz="5820" spc="488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MARYAM’S</a:t>
            </a:r>
          </a:p>
          <a:p>
            <a:pPr algn="l">
              <a:lnSpc>
                <a:spcPts val="8439"/>
              </a:lnSpc>
            </a:pPr>
            <a:r>
              <a:rPr lang="en-US" sz="5820" spc="488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ROLES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826734"/>
            <a:ext cx="4327256" cy="3328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 i="true">
                <a:solidFill>
                  <a:srgbClr val="FFFF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Main Programmer: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Will be responsible for most of the coding required for the project.</a:t>
            </a:r>
          </a:p>
          <a:p>
            <a:pPr algn="l">
              <a:lnSpc>
                <a:spcPts val="2940"/>
              </a:lnSpc>
            </a:pPr>
          </a:p>
          <a:p>
            <a:pPr algn="l" marL="453390" indent="-226695" lvl="1">
              <a:lnSpc>
                <a:spcPts val="2940"/>
              </a:lnSpc>
              <a:buFont typeface="Arial"/>
              <a:buChar char="•"/>
            </a:pPr>
            <a:r>
              <a:rPr lang="en-US" b="true" sz="2100" i="true">
                <a:solidFill>
                  <a:srgbClr val="FFFFFF"/>
                </a:solidFill>
                <a:latin typeface="Montserrat Bold Italics"/>
                <a:ea typeface="Montserrat Bold Italics"/>
                <a:cs typeface="Montserrat Bold Italics"/>
                <a:sym typeface="Montserrat Bold Italics"/>
              </a:rPr>
              <a:t>Logic Designer: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Will oversee how each function, or the whole code in general, is supposed to act,</a:t>
            </a:r>
          </a:p>
        </p:txBody>
      </p:sp>
    </p:spTree>
  </p:cSld>
  <p:clrMapOvr>
    <a:masterClrMapping/>
  </p:clrMapOvr>
  <p:transition spd="slow">
    <p:push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5400000">
            <a:off x="7611502" y="-6097274"/>
            <a:ext cx="4579223" cy="16773772"/>
            <a:chOff x="0" y="0"/>
            <a:chExt cx="3829273" cy="1402669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29273" cy="14026691"/>
            </a:xfrm>
            <a:custGeom>
              <a:avLst/>
              <a:gdLst/>
              <a:ahLst/>
              <a:cxnLst/>
              <a:rect r="r" b="b" t="t" l="l"/>
              <a:pathLst>
                <a:path h="14026691" w="3829273">
                  <a:moveTo>
                    <a:pt x="3829273" y="0"/>
                  </a:moveTo>
                  <a:lnTo>
                    <a:pt x="3829273" y="14026691"/>
                  </a:lnTo>
                  <a:lnTo>
                    <a:pt x="0" y="14026691"/>
                  </a:lnTo>
                  <a:lnTo>
                    <a:pt x="0" y="9793436"/>
                  </a:lnTo>
                  <a:cubicBezTo>
                    <a:pt x="0" y="4384744"/>
                    <a:pt x="1714453" y="0"/>
                    <a:pt x="3829273" y="0"/>
                  </a:cubicBezTo>
                  <a:close/>
                </a:path>
              </a:pathLst>
            </a:custGeom>
            <a:blipFill>
              <a:blip r:embed="rId2"/>
              <a:stretch>
                <a:fillRect l="-194201" t="0" r="-194201" b="0"/>
              </a:stretch>
            </a:blipFill>
          </p:spPr>
        </p:sp>
      </p:grpSp>
      <p:sp>
        <p:nvSpPr>
          <p:cNvPr name="TextBox 4" id="4"/>
          <p:cNvSpPr txBox="true"/>
          <p:nvPr/>
        </p:nvSpPr>
        <p:spPr>
          <a:xfrm rot="0">
            <a:off x="1826226" y="5904906"/>
            <a:ext cx="9530704" cy="33533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654"/>
              </a:lnSpc>
            </a:pPr>
            <a:r>
              <a:rPr lang="en-US" sz="13607" spc="1142">
                <a:solidFill>
                  <a:srgbClr val="FFFFFF"/>
                </a:solidFill>
                <a:latin typeface="Catchy Mager"/>
                <a:ea typeface="Catchy Mager"/>
                <a:cs typeface="Catchy Mager"/>
                <a:sym typeface="Catchy Mager"/>
              </a:rPr>
              <a:t>THANK YOU</a:t>
            </a:r>
          </a:p>
        </p:txBody>
      </p:sp>
      <p:sp>
        <p:nvSpPr>
          <p:cNvPr name="Freeform 5" id="5"/>
          <p:cNvSpPr/>
          <p:nvPr/>
        </p:nvSpPr>
        <p:spPr>
          <a:xfrm flipH="false" flipV="false" rot="0">
            <a:off x="14385880" y="6166124"/>
            <a:ext cx="2516632" cy="2516632"/>
          </a:xfrm>
          <a:custGeom>
            <a:avLst/>
            <a:gdLst/>
            <a:ahLst/>
            <a:cxnLst/>
            <a:rect r="r" b="b" t="t" l="l"/>
            <a:pathLst>
              <a:path h="2516632" w="2516632">
                <a:moveTo>
                  <a:pt x="0" y="0"/>
                </a:moveTo>
                <a:lnTo>
                  <a:pt x="2516632" y="0"/>
                </a:lnTo>
                <a:lnTo>
                  <a:pt x="2516632" y="2516633"/>
                </a:lnTo>
                <a:lnTo>
                  <a:pt x="0" y="251663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DAG6zwOW8zM</dc:identifier>
  <dcterms:modified xsi:type="dcterms:W3CDTF">2011-08-01T06:04:30Z</dcterms:modified>
  <cp:revision>1</cp:revision>
  <dc:title>AUTOMATED ER</dc:title>
</cp:coreProperties>
</file>

<file path=docProps/thumbnail.jpeg>
</file>